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0" r:id="rId3"/>
    <p:sldId id="301" r:id="rId4"/>
    <p:sldId id="261" r:id="rId5"/>
    <p:sldId id="266" r:id="rId6"/>
    <p:sldId id="302" r:id="rId7"/>
    <p:sldId id="303" r:id="rId8"/>
    <p:sldId id="258" r:id="rId9"/>
    <p:sldId id="259" r:id="rId10"/>
    <p:sldId id="300" r:id="rId11"/>
    <p:sldId id="262" r:id="rId12"/>
    <p:sldId id="263" r:id="rId13"/>
    <p:sldId id="264" r:id="rId14"/>
    <p:sldId id="267" r:id="rId15"/>
    <p:sldId id="268" r:id="rId16"/>
    <p:sldId id="271" r:id="rId17"/>
    <p:sldId id="273" r:id="rId18"/>
    <p:sldId id="272" r:id="rId19"/>
    <p:sldId id="274" r:id="rId20"/>
    <p:sldId id="275" r:id="rId21"/>
    <p:sldId id="269" r:id="rId22"/>
    <p:sldId id="270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9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6463-173B-FA4C-81E5-2ED76E41B86D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BDD0-3C57-3C44-8676-FDA1A257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03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8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7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24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09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59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99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62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63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88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4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0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32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15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8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6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3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15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8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8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9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2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02/11/2020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02/11/2020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imons.berkeley.edu/programs/rl2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3349428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Reinforcement Learning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A mini course @ HCMUS, Vietnam</a:t>
            </a:r>
            <a:br>
              <a:rPr lang="en-US" sz="4000" dirty="0"/>
            </a:br>
            <a:r>
              <a:rPr lang="en-US" sz="4000" dirty="0"/>
              <a:t>Lectures 1-3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1594"/>
            <a:ext cx="9144000" cy="1655762"/>
          </a:xfrm>
        </p:spPr>
        <p:txBody>
          <a:bodyPr/>
          <a:lstStyle/>
          <a:p>
            <a:r>
              <a:rPr lang="en-US" dirty="0"/>
              <a:t>Long Tran-Thanh</a:t>
            </a:r>
          </a:p>
          <a:p>
            <a:r>
              <a:rPr lang="en-US" dirty="0" err="1"/>
              <a:t>Long.tran-thanh@warwick.ac.uk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6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4AA3E9-47A2-B54F-AB36-97670866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27" y="0"/>
            <a:ext cx="8695346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45D00-4057-104C-86F4-EBB054657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0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3349428"/>
          </a:xfrm>
        </p:spPr>
        <p:txBody>
          <a:bodyPr>
            <a:normAutofit/>
          </a:bodyPr>
          <a:lstStyle/>
          <a:p>
            <a:r>
              <a:rPr lang="en-US" dirty="0"/>
              <a:t>Markov Decision Processes</a:t>
            </a:r>
            <a:br>
              <a:rPr lang="en-US" sz="4000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86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Agent + environment</a:t>
            </a:r>
          </a:p>
        </p:txBody>
      </p:sp>
      <p:pic>
        <p:nvPicPr>
          <p:cNvPr id="5" name="Picture 4" descr="homer_br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52" y="745428"/>
            <a:ext cx="3333464" cy="25000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126923" y="63772"/>
            <a:ext cx="2663330" cy="1254393"/>
            <a:chOff x="5690988" y="945456"/>
            <a:chExt cx="2663330" cy="1254393"/>
          </a:xfrm>
        </p:grpSpPr>
        <p:grpSp>
          <p:nvGrpSpPr>
            <p:cNvPr id="7" name="Group 6"/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9" name="Picture 8" descr="gear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Arrow 7"/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75427" y="956467"/>
            <a:ext cx="3187700" cy="2552700"/>
            <a:chOff x="422593" y="2069747"/>
            <a:chExt cx="3187700" cy="2552700"/>
          </a:xfrm>
        </p:grpSpPr>
        <p:pic>
          <p:nvPicPr>
            <p:cNvPr id="12" name="Picture 11" descr="clou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97963" y="3004434"/>
              <a:ext cx="16666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Environment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9981" y="1144627"/>
            <a:ext cx="1975386" cy="541909"/>
            <a:chOff x="3057147" y="2304947"/>
            <a:chExt cx="1975386" cy="541909"/>
          </a:xfrm>
        </p:grpSpPr>
        <p:sp>
          <p:nvSpPr>
            <p:cNvPr id="15" name="Curved Down Arrow 14"/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96258" y="2415969"/>
              <a:ext cx="14312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Perception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58567" y="2748551"/>
            <a:ext cx="1975386" cy="525416"/>
            <a:chOff x="3084123" y="4097031"/>
            <a:chExt cx="1975386" cy="525416"/>
          </a:xfrm>
        </p:grpSpPr>
        <p:sp>
          <p:nvSpPr>
            <p:cNvPr id="18" name="Curved Down Arrow 17"/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29083" y="4097031"/>
              <a:ext cx="9220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Action</a:t>
              </a:r>
              <a:endParaRPr lang="en-US" sz="2200" dirty="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429573" y="3110770"/>
            <a:ext cx="8559627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Abstract model: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Agent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Environment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Set of decision/action options (action set)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Repeatedly choose actions (discrete time steps)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Actions typically change environment’s state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000" dirty="0"/>
              <a:t>Receive feedback info (new state, usefulness of action, </a:t>
            </a:r>
            <a:r>
              <a:rPr lang="en-GB" sz="2000" dirty="0" err="1"/>
              <a:t>etc</a:t>
            </a:r>
            <a:r>
              <a:rPr lang="en-GB" sz="2000" dirty="0"/>
              <a:t>)  </a:t>
            </a:r>
          </a:p>
          <a:p>
            <a:pPr lvl="1"/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910EE-D611-F94A-AF21-A945A6B2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258303"/>
            <a:ext cx="11975926" cy="5229638"/>
          </a:xfrm>
        </p:spPr>
        <p:txBody>
          <a:bodyPr>
            <a:normAutofit/>
          </a:bodyPr>
          <a:lstStyle/>
          <a:p>
            <a:r>
              <a:rPr lang="en-US" sz="2200" dirty="0"/>
              <a:t>State:</a:t>
            </a:r>
          </a:p>
          <a:p>
            <a:r>
              <a:rPr lang="en-US" sz="2200" dirty="0"/>
              <a:t>History:</a:t>
            </a:r>
          </a:p>
          <a:p>
            <a:r>
              <a:rPr lang="en-US" sz="2200" dirty="0"/>
              <a:t>Markov property:  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process (Markov chain)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7" y="2315455"/>
            <a:ext cx="736600" cy="25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513" y="2730938"/>
            <a:ext cx="2933700" cy="292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004" y="3166862"/>
            <a:ext cx="4038600" cy="304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990C6-3537-C245-B41F-C8A96699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0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258303"/>
            <a:ext cx="11975926" cy="5229638"/>
          </a:xfrm>
        </p:spPr>
        <p:txBody>
          <a:bodyPr>
            <a:normAutofit/>
          </a:bodyPr>
          <a:lstStyle/>
          <a:p>
            <a:r>
              <a:rPr lang="en-US" sz="2200" dirty="0"/>
              <a:t>State:</a:t>
            </a:r>
          </a:p>
          <a:p>
            <a:r>
              <a:rPr lang="en-US" sz="2200" dirty="0"/>
              <a:t>History:</a:t>
            </a:r>
          </a:p>
          <a:p>
            <a:r>
              <a:rPr lang="en-US" sz="2200" dirty="0"/>
              <a:t>Markov property:</a:t>
            </a:r>
          </a:p>
          <a:p>
            <a:r>
              <a:rPr lang="en-US" sz="2200" dirty="0"/>
              <a:t>Receive (random) reward:</a:t>
            </a:r>
          </a:p>
          <a:p>
            <a:r>
              <a:rPr lang="en-US" sz="2200" dirty="0"/>
              <a:t>Reward function:    </a:t>
            </a:r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7" y="2315455"/>
            <a:ext cx="736600" cy="25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513" y="2730938"/>
            <a:ext cx="2933700" cy="29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498" y="3171535"/>
            <a:ext cx="4038600" cy="304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10" y="4024753"/>
            <a:ext cx="28702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409" y="3598969"/>
            <a:ext cx="2374900" cy="266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15E08-6069-3040-A674-E8DBF9BE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258303"/>
            <a:ext cx="11975926" cy="5229638"/>
          </a:xfrm>
        </p:spPr>
        <p:txBody>
          <a:bodyPr>
            <a:normAutofit/>
          </a:bodyPr>
          <a:lstStyle/>
          <a:p>
            <a:r>
              <a:rPr lang="en-US" sz="2200" dirty="0"/>
              <a:t>State:</a:t>
            </a:r>
          </a:p>
          <a:p>
            <a:r>
              <a:rPr lang="en-US" sz="2200" dirty="0"/>
              <a:t>History:</a:t>
            </a:r>
          </a:p>
          <a:p>
            <a:r>
              <a:rPr lang="en-US" sz="2200" dirty="0"/>
              <a:t>Markov property:</a:t>
            </a:r>
          </a:p>
          <a:p>
            <a:r>
              <a:rPr lang="en-US" sz="2200" dirty="0"/>
              <a:t>Receive (random) reward:</a:t>
            </a:r>
          </a:p>
          <a:p>
            <a:r>
              <a:rPr lang="en-US" sz="2200" dirty="0"/>
              <a:t>Reward function:</a:t>
            </a:r>
          </a:p>
          <a:p>
            <a:r>
              <a:rPr lang="en-US" sz="2200" dirty="0"/>
              <a:t>Return value:                                                                                    where                    is a discount factor     </a:t>
            </a:r>
          </a:p>
          <a:p>
            <a:r>
              <a:rPr lang="en-US" sz="2200" dirty="0"/>
              <a:t>If rewards are bounded -&gt; return is also bounded (</a:t>
            </a:r>
            <a:r>
              <a:rPr lang="en-US" sz="2200" b="1" dirty="0"/>
              <a:t>we assume it’s bounded</a:t>
            </a:r>
            <a:r>
              <a:rPr lang="en-US" sz="2200" dirty="0"/>
              <a:t>)</a:t>
            </a:r>
          </a:p>
          <a:p>
            <a:r>
              <a:rPr lang="en-US" sz="2200" dirty="0"/>
              <a:t>State value function:</a:t>
            </a:r>
          </a:p>
          <a:p>
            <a:r>
              <a:rPr lang="en-US" sz="2200" dirty="0"/>
              <a:t>Horizon T: can be finite or infinite  </a:t>
            </a:r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27" y="2315455"/>
            <a:ext cx="736600" cy="254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513" y="2730938"/>
            <a:ext cx="2933700" cy="29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498" y="3171535"/>
            <a:ext cx="4038600" cy="3048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210" y="4024753"/>
            <a:ext cx="28702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5409" y="3598969"/>
            <a:ext cx="2374900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798" y="4440092"/>
            <a:ext cx="4826000" cy="31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900" y="4440092"/>
            <a:ext cx="1041400" cy="29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2360" y="5315987"/>
            <a:ext cx="2362200" cy="29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B17E8A-B36F-0549-8E5B-DC34104F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to calculate V(s)? 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48068-EBC6-9647-AB90-AEB58277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8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to calculate V(s)? 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88" y="1604462"/>
            <a:ext cx="52070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971" y="2111122"/>
            <a:ext cx="7137400" cy="6223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851568" y="960531"/>
            <a:ext cx="258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Law of total expectation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8244730" y="1321139"/>
            <a:ext cx="552491" cy="70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451038" y="2877366"/>
            <a:ext cx="258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Markov property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9306838" y="2492888"/>
            <a:ext cx="438712" cy="45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A63FD-C5D8-A744-BEA1-95FEBA3D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1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to calculate V(s)? 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788" y="1604462"/>
            <a:ext cx="52070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45" y="2173752"/>
            <a:ext cx="7137400" cy="622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445" y="2892012"/>
            <a:ext cx="4876800" cy="6223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670126" y="3419605"/>
            <a:ext cx="125260" cy="65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44088" y="4127574"/>
            <a:ext cx="258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Immediate reward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82116" y="3409855"/>
            <a:ext cx="125260" cy="65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031288" y="4127574"/>
            <a:ext cx="3950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Discounted sum of future rewards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75577" y="4841584"/>
            <a:ext cx="52495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This is called the </a:t>
            </a:r>
            <a:r>
              <a:rPr lang="en-US" sz="2200"/>
              <a:t>Bellman equation</a:t>
            </a: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D38B8-188D-FA47-857B-01F16DB9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4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How to calculate V(s)?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Vector format: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000" dirty="0"/>
              <a:t>Analytical solution: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Quite slow (requires calculation of matrix inverse ~ O(|S|^3))</a:t>
            </a:r>
          </a:p>
          <a:p>
            <a:r>
              <a:rPr lang="en-US" sz="2000" dirty="0"/>
              <a:t>Inverse might not exist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605" y="1488822"/>
            <a:ext cx="5524500" cy="622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79" y="2342331"/>
            <a:ext cx="17399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553" y="3119467"/>
            <a:ext cx="2171700" cy="317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D73FA-BC36-6C40-9807-99362AF3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2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4" y="947325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Reinforcement learning + bandit theory + recent advances in training LLMs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Topics (wish list):</a:t>
            </a:r>
          </a:p>
          <a:p>
            <a:pPr lvl="1"/>
            <a:r>
              <a:rPr lang="en-US" sz="2000" dirty="0"/>
              <a:t>MDP, Bellman equations, dynamic programming (DP)</a:t>
            </a:r>
          </a:p>
          <a:p>
            <a:pPr lvl="1"/>
            <a:r>
              <a:rPr lang="en-US" sz="2000" dirty="0"/>
              <a:t>Model-free approaches: MC, TD(0)/TD(lambda), SARSA/Q-learning</a:t>
            </a:r>
          </a:p>
          <a:p>
            <a:pPr lvl="1"/>
            <a:r>
              <a:rPr lang="en-US" sz="2000" dirty="0"/>
              <a:t>Function approximation + brief intro to deep RL</a:t>
            </a:r>
          </a:p>
          <a:p>
            <a:pPr lvl="1"/>
            <a:r>
              <a:rPr lang="en-US" sz="2000" dirty="0"/>
              <a:t>Policy gradient</a:t>
            </a:r>
          </a:p>
          <a:p>
            <a:pPr lvl="1"/>
            <a:r>
              <a:rPr lang="en-US" sz="2000" dirty="0"/>
              <a:t>Advanced RL methods (Natural PG, TRPO, PPO, GRPO)</a:t>
            </a:r>
          </a:p>
          <a:p>
            <a:pPr lvl="1"/>
            <a:r>
              <a:rPr lang="en-US" sz="2000" dirty="0"/>
              <a:t>Bandits</a:t>
            </a:r>
          </a:p>
          <a:p>
            <a:pPr lvl="1"/>
            <a:r>
              <a:rPr lang="en-US" sz="2000" dirty="0"/>
              <a:t>RLHF + applications to LLM training</a:t>
            </a:r>
          </a:p>
          <a:p>
            <a:pPr lvl="1"/>
            <a:r>
              <a:rPr lang="en-US" sz="2000" dirty="0"/>
              <a:t>Open problems</a:t>
            </a:r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Details of this mini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976AC-1C05-B14A-8A74-3265DCA4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Calculating V(s) with dynamic programming: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Initialisation:</a:t>
            </a:r>
          </a:p>
          <a:p>
            <a:pPr marL="0" indent="0">
              <a:buNone/>
            </a:pPr>
            <a:r>
              <a:rPr lang="en-US" sz="2200" dirty="0"/>
              <a:t>For k = 1 until convergence do: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Computational complexity per round: O(|S|^2)	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reward process (MRP)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48" y="1903598"/>
            <a:ext cx="23495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503" y="2830236"/>
            <a:ext cx="5702300" cy="622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08EB7-334C-A649-A529-AA76A30E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696713"/>
            <a:ext cx="11975926" cy="3145245"/>
          </a:xfrm>
        </p:spPr>
        <p:txBody>
          <a:bodyPr>
            <a:normAutofit/>
          </a:bodyPr>
          <a:lstStyle/>
          <a:p>
            <a:r>
              <a:rPr lang="en-US" sz="2200" dirty="0"/>
              <a:t>MDP = MRP + actions</a:t>
            </a:r>
            <a:endParaRPr lang="en-US" sz="2000" dirty="0"/>
          </a:p>
          <a:p>
            <a:r>
              <a:rPr lang="en-US" sz="2400" dirty="0"/>
              <a:t>At each t: take action</a:t>
            </a:r>
          </a:p>
          <a:p>
            <a:r>
              <a:rPr lang="en-US" sz="2400" dirty="0"/>
              <a:t>Markovian transition probability:</a:t>
            </a:r>
          </a:p>
          <a:p>
            <a:r>
              <a:rPr lang="en-US" sz="2400" dirty="0"/>
              <a:t>Reward function:</a:t>
            </a:r>
          </a:p>
          <a:p>
            <a:r>
              <a:rPr lang="en-US" sz="2400" dirty="0"/>
              <a:t>Discount factor:</a:t>
            </a:r>
          </a:p>
          <a:p>
            <a:r>
              <a:rPr lang="en-US" sz="2400" dirty="0"/>
              <a:t>MDP is tuple    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Markov decision process (MDP)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579471" y="962989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0395" y="69325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/>
              <a:t>a_t</a:t>
            </a:r>
            <a:endParaRPr lang="en-GB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17827" y="915361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70162" y="645629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a_(t+1)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656183" y="924885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308518" y="655153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a_(t+2)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78" y="3194847"/>
            <a:ext cx="80010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742" y="3648918"/>
            <a:ext cx="3200400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108" y="4110851"/>
            <a:ext cx="4927600" cy="29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376" y="4547885"/>
            <a:ext cx="10414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9407" y="5023135"/>
            <a:ext cx="16383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8B99A-C71E-3C49-A4FD-21FD4386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5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830489"/>
            <a:ext cx="11975926" cy="3494755"/>
          </a:xfrm>
        </p:spPr>
        <p:txBody>
          <a:bodyPr>
            <a:normAutofit/>
          </a:bodyPr>
          <a:lstStyle/>
          <a:p>
            <a:r>
              <a:rPr lang="en-US" sz="2200" dirty="0"/>
              <a:t>A policy specifies which action to take at each state s</a:t>
            </a:r>
          </a:p>
          <a:p>
            <a:pPr lvl="1"/>
            <a:r>
              <a:rPr lang="en-US" sz="2200" dirty="0"/>
              <a:t>Deterministic vs. stochastic policy</a:t>
            </a:r>
          </a:p>
          <a:p>
            <a:r>
              <a:rPr lang="en-US" sz="2200" dirty="0"/>
              <a:t>Formal definition: </a:t>
            </a:r>
          </a:p>
          <a:p>
            <a:endParaRPr lang="en-US" sz="2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policies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579471" y="962989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0395" y="69325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/>
              <a:t>a_t</a:t>
            </a:r>
            <a:endParaRPr lang="en-GB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17827" y="915361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70162" y="645629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a_(t+1)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656183" y="924885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308518" y="655153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32" y="3680061"/>
            <a:ext cx="27940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521" y="3677747"/>
            <a:ext cx="1244600" cy="228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92FFC-DE46-CC45-8B43-00A161C2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6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889864"/>
            <a:ext cx="11975926" cy="349475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 policy specifies which action to take at each state s</a:t>
            </a:r>
          </a:p>
          <a:p>
            <a:pPr lvl="1"/>
            <a:r>
              <a:rPr lang="en-US" sz="2200" dirty="0"/>
              <a:t>Deterministic vs. stochastic policy</a:t>
            </a:r>
          </a:p>
          <a:p>
            <a:r>
              <a:rPr lang="en-US" sz="2200" dirty="0"/>
              <a:t>Formal definition:</a:t>
            </a:r>
          </a:p>
          <a:p>
            <a:endParaRPr lang="en-US" sz="2200" dirty="0"/>
          </a:p>
          <a:p>
            <a:r>
              <a:rPr lang="en-US" sz="2200" dirty="0"/>
              <a:t>MDP + policy       = MRP </a:t>
            </a:r>
          </a:p>
          <a:p>
            <a:endParaRPr lang="en-US" sz="2200" dirty="0"/>
          </a:p>
          <a:p>
            <a:pPr lvl="1"/>
            <a:r>
              <a:rPr lang="en-US" sz="2200" dirty="0"/>
              <a:t>Reward function: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State transition probability: </a:t>
            </a:r>
          </a:p>
          <a:p>
            <a:endParaRPr lang="en-US" sz="2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policies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579471" y="962989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0395" y="69325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/>
              <a:t>a_t</a:t>
            </a:r>
            <a:endParaRPr lang="en-GB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17827" y="915361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70162" y="645629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a_(t+1)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656183" y="924885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308518" y="655153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18" y="3655554"/>
            <a:ext cx="27940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521" y="3653997"/>
            <a:ext cx="1244600" cy="22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656" y="4513987"/>
            <a:ext cx="165100" cy="12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282" y="5025054"/>
            <a:ext cx="38481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230" y="5800482"/>
            <a:ext cx="4432300" cy="622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09C46-ACB3-9A4E-9B84-08A250AD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108037" y="2830489"/>
            <a:ext cx="11975926" cy="3494755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 policy specifies which action to take at each state s</a:t>
            </a:r>
          </a:p>
          <a:p>
            <a:pPr lvl="1"/>
            <a:r>
              <a:rPr lang="en-US" sz="2000" dirty="0"/>
              <a:t>Deterministic vs. stochastic policy</a:t>
            </a:r>
          </a:p>
          <a:p>
            <a:r>
              <a:rPr lang="en-US" sz="2200" dirty="0"/>
              <a:t>Formal definition:</a:t>
            </a:r>
          </a:p>
          <a:p>
            <a:endParaRPr lang="en-US" sz="2200" dirty="0"/>
          </a:p>
          <a:p>
            <a:r>
              <a:rPr lang="en-US" sz="2200" dirty="0"/>
              <a:t>MDP + policy       = MRP </a:t>
            </a:r>
          </a:p>
          <a:p>
            <a:endParaRPr lang="en-US" sz="2200" dirty="0"/>
          </a:p>
          <a:p>
            <a:pPr lvl="1"/>
            <a:r>
              <a:rPr lang="en-US" sz="2200" dirty="0"/>
              <a:t>Reward function: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State transition probability: </a:t>
            </a:r>
          </a:p>
          <a:p>
            <a:endParaRPr lang="en-US" sz="2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policies</a:t>
            </a:r>
          </a:p>
        </p:txBody>
      </p:sp>
      <p:sp>
        <p:nvSpPr>
          <p:cNvPr id="23" name="Oval 22"/>
          <p:cNvSpPr/>
          <p:nvPr/>
        </p:nvSpPr>
        <p:spPr>
          <a:xfrm>
            <a:off x="2033167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S_t</a:t>
            </a:r>
            <a:endParaRPr lang="en-US" sz="16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215030" y="153869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019811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S</a:t>
            </a:r>
            <a:r>
              <a:rPr lang="en-US" sz="1600"/>
              <a:t>_(t+1)</a:t>
            </a:r>
            <a:endParaRPr lang="en-US" sz="1600" dirty="0"/>
          </a:p>
        </p:txBody>
      </p:sp>
      <p:sp>
        <p:nvSpPr>
          <p:cNvPr id="29" name="Oval 28"/>
          <p:cNvSpPr/>
          <p:nvPr/>
        </p:nvSpPr>
        <p:spPr>
          <a:xfrm>
            <a:off x="6006455" y="1115303"/>
            <a:ext cx="1181863" cy="8467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S_(t+2)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01674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88318" y="1535671"/>
            <a:ext cx="804781" cy="3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81400" y="1567327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403259" y="2099653"/>
            <a:ext cx="428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r_t</a:t>
            </a:r>
            <a:endParaRPr lang="en-GB" sz="16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623576" y="1581043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16846" y="2113369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r_(t+1)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653394" y="1563758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375238" y="2096084"/>
            <a:ext cx="7601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/>
              <a:t>r_(t+2)</a:t>
            </a:r>
            <a:endParaRPr lang="en-GB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579471" y="962989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360395" y="693257"/>
            <a:ext cx="4539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/>
              <a:t>a_t</a:t>
            </a:r>
            <a:endParaRPr lang="en-GB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17827" y="915361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70162" y="645629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a_(t+1)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656183" y="924885"/>
            <a:ext cx="0" cy="532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308518" y="655153"/>
            <a:ext cx="7857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a_(t+2)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318" y="3655554"/>
            <a:ext cx="2794000" cy="292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521" y="3653997"/>
            <a:ext cx="1244600" cy="228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656" y="4442736"/>
            <a:ext cx="165100" cy="12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282" y="5001304"/>
            <a:ext cx="38481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1230" y="5776732"/>
            <a:ext cx="4432300" cy="622300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>
            <a:off x="8533530" y="4569736"/>
            <a:ext cx="560366" cy="1829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223377" y="4755584"/>
            <a:ext cx="29312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Evaluating the value of </a:t>
            </a:r>
            <a:r>
              <a:rPr lang="en-US" sz="2400"/>
              <a:t>a policy in </a:t>
            </a:r>
            <a:r>
              <a:rPr lang="en-US" sz="2400" dirty="0"/>
              <a:t>MDPs = computing the value of a MRP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F1754-BD52-CF4B-BCE0-F81A6258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42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policy value evaluation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Calculating V(s) with dynamic programming: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Initialisation:</a:t>
            </a:r>
          </a:p>
          <a:p>
            <a:pPr marL="0" indent="0">
              <a:buNone/>
            </a:pPr>
            <a:r>
              <a:rPr lang="en-US" sz="2200" dirty="0"/>
              <a:t>For k = 1 until convergence do: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48" y="1903598"/>
            <a:ext cx="2349500" cy="292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36" y="2810435"/>
            <a:ext cx="6070600" cy="622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0B23B7-C486-6B49-A6E2-E6A772D35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76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policy value evaluation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Calculating V(s) with dynamic programming: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Initialisation:</a:t>
            </a:r>
          </a:p>
          <a:p>
            <a:pPr marL="0" indent="0">
              <a:buNone/>
            </a:pPr>
            <a:r>
              <a:rPr lang="en-US" sz="2200" dirty="0"/>
              <a:t>For k = 1 until convergence do: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	      </a:t>
            </a:r>
          </a:p>
          <a:p>
            <a:pPr marL="0" indent="0">
              <a:buNone/>
            </a:pPr>
            <a:r>
              <a:rPr lang="en-US" sz="2400" dirty="0"/>
              <a:t>This is called the </a:t>
            </a:r>
            <a:r>
              <a:rPr lang="en-US" sz="2400" b="1" dirty="0"/>
              <a:t>Bellman backup/update operator </a:t>
            </a:r>
            <a:r>
              <a:rPr lang="en-US" sz="2400" dirty="0"/>
              <a:t>for a particular policy</a:t>
            </a:r>
          </a:p>
          <a:p>
            <a:pPr marL="0" indent="0">
              <a:buNone/>
            </a:pPr>
            <a:r>
              <a:rPr lang="en-US" sz="2200" dirty="0"/>
              <a:t>	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848" y="1903598"/>
            <a:ext cx="2349500" cy="292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936" y="2810435"/>
            <a:ext cx="6070600" cy="622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450" y="4719905"/>
            <a:ext cx="39243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04683C-6CA3-644D-AC45-7699D29B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2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MDP policy value evaluation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6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Why dynamic programming solution will converge?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b="1" dirty="0"/>
              <a:t>Bellman backup/update operator </a:t>
            </a:r>
            <a:r>
              <a:rPr lang="en-US" sz="2400" dirty="0"/>
              <a:t>is a contraction operator:</a:t>
            </a:r>
            <a:r>
              <a:rPr lang="en-US" sz="2200" dirty="0"/>
              <a:t>	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It’s easy to show that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implies that for rounds (k-1), k, and (k+1) in DP: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will converge to 0 if              -&gt; DP converges in finite iterations (bounded sequence with decreasing differences)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67" y="2552902"/>
            <a:ext cx="39243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67" y="3772143"/>
            <a:ext cx="3721100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867" y="5095474"/>
            <a:ext cx="3695700" cy="31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EC9995-1002-E642-B7D7-612C471FB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693" y="5777166"/>
            <a:ext cx="660400" cy="25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190FF-57BE-974D-AF0F-D04C1109D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4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27711"/>
            <a:ext cx="11702485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From evaluating a policy to computing the optimal policy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Optimal policy: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Claim 1</a:t>
            </a:r>
            <a:r>
              <a:rPr lang="en-US" sz="2200" dirty="0"/>
              <a:t>: If there exists an optimal policy with optimal V*, then there also exists a deterministic policy with the same V* state value function</a:t>
            </a:r>
          </a:p>
          <a:p>
            <a:pPr marL="0" indent="0">
              <a:buNone/>
            </a:pPr>
            <a:r>
              <a:rPr lang="en-US" sz="2200" b="1" dirty="0"/>
              <a:t>Claim 2</a:t>
            </a:r>
            <a:r>
              <a:rPr lang="en-US" sz="2200" dirty="0"/>
              <a:t>: There exists such optimal policy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0" y="1015289"/>
            <a:ext cx="2717800" cy="393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EAEDC-931C-954D-82B0-2FA27631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Optimal policy: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Claim 1</a:t>
            </a:r>
            <a:r>
              <a:rPr lang="en-US" sz="2200" dirty="0"/>
              <a:t>: If there exists an optimal policy with optimal V*, then there also exists a deterministic policy with the same V* state value function</a:t>
            </a:r>
          </a:p>
          <a:p>
            <a:pPr marL="0" indent="0">
              <a:buNone/>
            </a:pPr>
            <a:r>
              <a:rPr lang="en-US" sz="2200" b="1" dirty="0"/>
              <a:t>Claim 2</a:t>
            </a:r>
            <a:r>
              <a:rPr lang="en-US" sz="2200" dirty="0"/>
              <a:t>: There exists such optimal policy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Proof sketch of Claim1</a:t>
            </a:r>
            <a:r>
              <a:rPr lang="en-US" sz="2200" dirty="0"/>
              <a:t>:</a:t>
            </a:r>
          </a:p>
          <a:p>
            <a:pPr lvl="1"/>
            <a:r>
              <a:rPr lang="en-US" sz="2000" dirty="0"/>
              <a:t>Any randomised policy = linear combination of deterministic policies. In fact, it lies within the convex hull of those deterministic policies</a:t>
            </a:r>
          </a:p>
          <a:p>
            <a:pPr lvl="1"/>
            <a:r>
              <a:rPr lang="en-US" sz="2000" dirty="0"/>
              <a:t>If a randomised policy is optimal, so at least one of its deterministic supports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0" y="1015289"/>
            <a:ext cx="2717800" cy="3937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2084" y="-127711"/>
            <a:ext cx="117024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From evaluating a policy to computing the optimal policy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E4A66C-252F-494D-A4B5-97660F27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4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905D2-5D75-B940-B713-A70F0BD6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33D8F-FFAD-FD4B-9E01-1D5D7D1E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62" y="562236"/>
            <a:ext cx="8268875" cy="573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12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8037" y="135945"/>
            <a:ext cx="11514594" cy="1143000"/>
          </a:xfrm>
        </p:spPr>
        <p:txBody>
          <a:bodyPr>
            <a:normAutofit/>
          </a:bodyPr>
          <a:lstStyle/>
          <a:p>
            <a:r>
              <a:rPr lang="en-US" sz="3600"/>
              <a:t>From evaluating a policy to computing the optimal policy</a:t>
            </a:r>
            <a:br>
              <a:rPr lang="en-US" sz="3600"/>
            </a:br>
            <a:endParaRPr lang="en-US" sz="3600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1"/>
            <a:ext cx="11975926" cy="57539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Optimal policy: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Claim 1</a:t>
            </a:r>
            <a:r>
              <a:rPr lang="en-US" sz="2200" dirty="0"/>
              <a:t>: If there exists an optimal policy with optimal V*, then there also exists a deterministic policy with the same V* state value function</a:t>
            </a:r>
          </a:p>
          <a:p>
            <a:pPr marL="0" indent="0">
              <a:buNone/>
            </a:pPr>
            <a:r>
              <a:rPr lang="en-US" sz="2200" b="1" dirty="0"/>
              <a:t>Claim 2</a:t>
            </a:r>
            <a:r>
              <a:rPr lang="en-US" sz="2200" dirty="0"/>
              <a:t>: There exists such optimal policy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Proof sketch of Claim1:</a:t>
            </a:r>
          </a:p>
          <a:p>
            <a:pPr lvl="1"/>
            <a:r>
              <a:rPr lang="en-US" sz="2000" dirty="0"/>
              <a:t>Any randomised policy = linear combination of deterministic policies. In fact, it lies within the convex hull of those deterministic policies</a:t>
            </a:r>
          </a:p>
          <a:p>
            <a:pPr lvl="1"/>
            <a:r>
              <a:rPr lang="en-US" sz="2000" dirty="0"/>
              <a:t>If a randomised policy is optimal, so at least one of its deterministic supports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Proof sketch of Claim 2</a:t>
            </a:r>
            <a:r>
              <a:rPr lang="en-US" sz="2200" dirty="0"/>
              <a:t>:</a:t>
            </a:r>
          </a:p>
          <a:p>
            <a:pPr lvl="1"/>
            <a:r>
              <a:rPr lang="en-US" sz="2000" dirty="0"/>
              <a:t>There are finite number of deterministic policies (hence </a:t>
            </a:r>
            <a:r>
              <a:rPr lang="en-US" sz="2000" dirty="0" err="1"/>
              <a:t>argmax</a:t>
            </a:r>
            <a:r>
              <a:rPr lang="en-US" sz="2000" dirty="0"/>
              <a:t> does exist)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Homework (optional): Proof these claims in a technically rigorous way</a:t>
            </a:r>
            <a:r>
              <a:rPr lang="en-US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70" y="991539"/>
            <a:ext cx="2717800" cy="393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EDFFEA-2F5C-6B48-9B32-E26412A1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18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Computing the optimal policy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Key implication: we can just focus on deterministic policies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15804C-31C7-A84D-A8B7-EDCBBDF5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Computing the optimal policy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Key implication: we can just focus on deterministic policies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However, the set of these policies is exponentially large: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Therefore we need better solution than exhaustive search (enumeration)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970" y="1818326"/>
            <a:ext cx="609600" cy="342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DB8447-4B42-0C4B-8A8C-BD128E53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5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Policy iteration (PI)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We focus on deterministic policies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Set </a:t>
            </a:r>
            <a:r>
              <a:rPr lang="en-US" sz="2200" i="1" dirty="0" err="1"/>
              <a:t>i</a:t>
            </a:r>
            <a:r>
              <a:rPr lang="en-US" sz="2200" i="1" dirty="0"/>
              <a:t> = 0</a:t>
            </a:r>
          </a:p>
          <a:p>
            <a:r>
              <a:rPr lang="en-US" sz="2200" dirty="0" err="1"/>
              <a:t>Initialise</a:t>
            </a:r>
            <a:r>
              <a:rPr lang="en-US" sz="2200" dirty="0"/>
              <a:t>                             randomly for all state </a:t>
            </a:r>
            <a:r>
              <a:rPr lang="en-US" sz="2200" i="1" dirty="0"/>
              <a:t>s</a:t>
            </a:r>
            <a:r>
              <a:rPr lang="en-US" sz="2200" dirty="0"/>
              <a:t> </a:t>
            </a:r>
          </a:p>
          <a:p>
            <a:r>
              <a:rPr lang="en-US" sz="2200" dirty="0"/>
              <a:t>While                                                          do:</a:t>
            </a:r>
          </a:p>
          <a:p>
            <a:pPr lvl="1"/>
            <a:r>
              <a:rPr lang="en-US" sz="2000" dirty="0"/>
              <a:t>Evaluate value function of      </a:t>
            </a:r>
          </a:p>
          <a:p>
            <a:pPr lvl="1"/>
            <a:r>
              <a:rPr lang="en-US" sz="2000" dirty="0"/>
              <a:t>Improve policy into</a:t>
            </a:r>
          </a:p>
          <a:p>
            <a:pPr lvl="1"/>
            <a:r>
              <a:rPr lang="en-US" sz="2000" i="1" dirty="0"/>
              <a:t>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13" y="2305919"/>
            <a:ext cx="15748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25" y="2744083"/>
            <a:ext cx="3416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855" y="3157195"/>
            <a:ext cx="241300" cy="17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192" y="3492398"/>
            <a:ext cx="508000" cy="20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78" y="3779170"/>
            <a:ext cx="1028700" cy="215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9961CB-D254-CC48-87F3-4A551646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45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Policy iteration (PI)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We focus on deterministic policies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Set </a:t>
            </a:r>
            <a:r>
              <a:rPr lang="en-US" sz="2200" i="1" dirty="0" err="1"/>
              <a:t>i</a:t>
            </a:r>
            <a:r>
              <a:rPr lang="en-US" sz="2200" i="1" dirty="0"/>
              <a:t> = 0</a:t>
            </a:r>
          </a:p>
          <a:p>
            <a:r>
              <a:rPr lang="en-US" sz="2200" dirty="0" err="1"/>
              <a:t>Initialise</a:t>
            </a:r>
            <a:r>
              <a:rPr lang="en-US" sz="2200" dirty="0"/>
              <a:t>                             randomly for all state </a:t>
            </a:r>
            <a:r>
              <a:rPr lang="en-US" sz="2200" i="1" dirty="0"/>
              <a:t>s</a:t>
            </a:r>
            <a:r>
              <a:rPr lang="en-US" sz="2200" dirty="0"/>
              <a:t> </a:t>
            </a:r>
          </a:p>
          <a:p>
            <a:r>
              <a:rPr lang="en-US" sz="2200" dirty="0"/>
              <a:t>While                                                          do:</a:t>
            </a:r>
          </a:p>
          <a:p>
            <a:pPr lvl="1"/>
            <a:r>
              <a:rPr lang="en-US" sz="2000" dirty="0"/>
              <a:t>Evaluate value function of      </a:t>
            </a:r>
          </a:p>
          <a:p>
            <a:pPr lvl="1"/>
            <a:r>
              <a:rPr lang="en-US" sz="2000" dirty="0"/>
              <a:t>Improve policy into</a:t>
            </a:r>
          </a:p>
          <a:p>
            <a:pPr lvl="1"/>
            <a:r>
              <a:rPr lang="en-US" sz="2000" i="1" dirty="0"/>
              <a:t>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13" y="2305919"/>
            <a:ext cx="15748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025" y="2744083"/>
            <a:ext cx="3416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855" y="3157195"/>
            <a:ext cx="241300" cy="17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192" y="3492398"/>
            <a:ext cx="508000" cy="20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778" y="3779170"/>
            <a:ext cx="1028700" cy="2159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26301" y="3360047"/>
            <a:ext cx="3144033" cy="36060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98FBA2-B947-8643-9BAF-849F0039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State-action value (Q value)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Consider the value of a state-action pair: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1702409"/>
            <a:ext cx="5156200" cy="622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CD329-F204-F24F-8B37-A570160B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State-action value (Q value)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Consider the value of a state-action pair: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Meaning: the value of </a:t>
            </a:r>
            <a:r>
              <a:rPr lang="en-US" sz="2200" b="1" dirty="0"/>
              <a:t>taking action </a:t>
            </a:r>
            <a:r>
              <a:rPr lang="en-US" sz="2200" i="1" dirty="0"/>
              <a:t>a </a:t>
            </a:r>
            <a:r>
              <a:rPr lang="en-US" sz="2200" b="1" dirty="0"/>
              <a:t>now, then follow policy      in the future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0" y="1702409"/>
            <a:ext cx="5156200" cy="622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154" y="2826882"/>
            <a:ext cx="165100" cy="127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6D57AA-A7A2-DA42-9869-7B80D4FC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1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Back to PI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Compute the state-action value of policy       for each (</a:t>
            </a:r>
            <a:r>
              <a:rPr lang="en-US" sz="2200" dirty="0" err="1"/>
              <a:t>s,a</a:t>
            </a:r>
            <a:r>
              <a:rPr lang="en-US" sz="2200" dirty="0"/>
              <a:t>) pair 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Now, the policy improvement step: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88" y="1097946"/>
            <a:ext cx="2413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788" y="1594036"/>
            <a:ext cx="53213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242" y="2926284"/>
            <a:ext cx="45085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DD5FE-B7FB-0748-830A-0829416A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8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Back to PI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Compute the state-action value of policy       for each (</a:t>
            </a:r>
            <a:r>
              <a:rPr lang="en-US" sz="2200" dirty="0" err="1"/>
              <a:t>s,a</a:t>
            </a:r>
            <a:r>
              <a:rPr lang="en-US" sz="2200" dirty="0"/>
              <a:t>) pair 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Now, the policy improvement step: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Statement:</a:t>
            </a:r>
            <a:r>
              <a:rPr lang="en-US" sz="2200" dirty="0"/>
              <a:t> this policy iteration method will find the optimal policy in finite number of iterations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88" y="1097946"/>
            <a:ext cx="2413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788" y="1594036"/>
            <a:ext cx="53213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832" y="2991407"/>
            <a:ext cx="45085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A2C60-2ED9-8243-8F61-57D71D59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54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Back to PI</a:t>
            </a:r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08037" y="968121"/>
            <a:ext cx="11975926" cy="57889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Compute the state-action value of policy       for each (</a:t>
            </a:r>
            <a:r>
              <a:rPr lang="en-US" sz="2200" dirty="0" err="1"/>
              <a:t>s,a</a:t>
            </a:r>
            <a:r>
              <a:rPr lang="en-US" sz="2200" dirty="0"/>
              <a:t>) pair 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Now, the policy improvement step: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Statement:</a:t>
            </a:r>
            <a:r>
              <a:rPr lang="en-US" sz="2200" dirty="0"/>
              <a:t> this policy iteration method will find the optimal policy in finite number of iterations</a:t>
            </a:r>
          </a:p>
          <a:p>
            <a:pPr marL="0" indent="0">
              <a:buNone/>
            </a:pPr>
            <a:r>
              <a:rPr lang="en-US" sz="2200" b="1" dirty="0"/>
              <a:t>Proof sketch</a:t>
            </a:r>
            <a:r>
              <a:rPr lang="en-US" sz="2200" dirty="0"/>
              <a:t>: </a:t>
            </a:r>
          </a:p>
          <a:p>
            <a:pPr lvl="1"/>
            <a:r>
              <a:rPr lang="en-US" sz="2000" dirty="0"/>
              <a:t>The new policy is also deterministic (</a:t>
            </a:r>
            <a:r>
              <a:rPr lang="en-US" sz="2000" dirty="0" err="1"/>
              <a:t>max_a</a:t>
            </a:r>
            <a:r>
              <a:rPr lang="en-US" sz="2000" dirty="0"/>
              <a:t> is deterministic)</a:t>
            </a:r>
          </a:p>
          <a:p>
            <a:pPr lvl="1"/>
            <a:r>
              <a:rPr lang="en-US" sz="2000" dirty="0"/>
              <a:t>At least as good as the previous policy (use some simple algebra)</a:t>
            </a:r>
          </a:p>
          <a:p>
            <a:pPr lvl="1"/>
            <a:r>
              <a:rPr lang="en-US" sz="2000" dirty="0"/>
              <a:t>Finite number of deterministic policies -&gt; will stop changing (recall Claim 2 on slide 26) </a:t>
            </a:r>
          </a:p>
          <a:p>
            <a:pPr lvl="1"/>
            <a:r>
              <a:rPr lang="en-US" sz="2000" dirty="0"/>
              <a:t>Once it converges, the final policy is optimal (proof by contradiction)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Homework 2 (optional): Proof these claims in the proof sketch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588" y="1086071"/>
            <a:ext cx="2413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788" y="1594036"/>
            <a:ext cx="53213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780" y="2730802"/>
            <a:ext cx="45085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C2CE2-1A6B-5943-84D6-687E9A14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4" y="934799"/>
            <a:ext cx="11975926" cy="558475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RL+ Online learning are very large topics</a:t>
            </a:r>
          </a:p>
          <a:p>
            <a:r>
              <a:rPr lang="en-US" sz="2400" dirty="0"/>
              <a:t>We do not aim to cover every aspect of them</a:t>
            </a:r>
          </a:p>
          <a:p>
            <a:r>
              <a:rPr lang="en-US" sz="2400" dirty="0"/>
              <a:t>Focus on the technical foundations</a:t>
            </a:r>
          </a:p>
          <a:p>
            <a:pPr lvl="1"/>
            <a:r>
              <a:rPr lang="en-US" sz="2200" dirty="0"/>
              <a:t>Less focus on applications (e.g., robotics, video games, healthcare, </a:t>
            </a:r>
            <a:r>
              <a:rPr lang="en-US" sz="2200" dirty="0" err="1"/>
              <a:t>etc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We don’t do numerical exercises </a:t>
            </a:r>
          </a:p>
          <a:p>
            <a:pPr lvl="1"/>
            <a:r>
              <a:rPr lang="en-US" sz="2200" dirty="0"/>
              <a:t>Some technical proofs (minimal)</a:t>
            </a:r>
          </a:p>
          <a:p>
            <a:pPr lvl="1"/>
            <a:endParaRPr lang="en-US" sz="2000" dirty="0"/>
          </a:p>
          <a:p>
            <a:r>
              <a:rPr lang="en-US" sz="2400" dirty="0"/>
              <a:t>Source materials:</a:t>
            </a:r>
          </a:p>
          <a:p>
            <a:pPr lvl="1"/>
            <a:r>
              <a:rPr lang="en-US" sz="2200" b="1" dirty="0"/>
              <a:t>Sutton &amp; </a:t>
            </a:r>
            <a:r>
              <a:rPr lang="en-US" sz="2200" b="1" dirty="0" err="1"/>
              <a:t>Barto</a:t>
            </a:r>
            <a:r>
              <a:rPr lang="en-US" sz="2200" b="1" dirty="0"/>
              <a:t> book </a:t>
            </a:r>
            <a:r>
              <a:rPr lang="en-US" sz="2200" dirty="0"/>
              <a:t>(2</a:t>
            </a:r>
            <a:r>
              <a:rPr lang="en-US" sz="2200" baseline="30000" dirty="0"/>
              <a:t>nd</a:t>
            </a:r>
            <a:r>
              <a:rPr lang="en-US" sz="2200" dirty="0"/>
              <a:t> </a:t>
            </a:r>
            <a:r>
              <a:rPr lang="en-US" sz="2200" dirty="0" err="1"/>
              <a:t>ed</a:t>
            </a:r>
            <a:r>
              <a:rPr lang="en-US" sz="2200" dirty="0"/>
              <a:t> </a:t>
            </a:r>
            <a:r>
              <a:rPr lang="mr-IN" sz="2200" dirty="0"/>
              <a:t>–</a:t>
            </a:r>
            <a:r>
              <a:rPr lang="en-US" sz="2200" dirty="0"/>
              <a:t> 2018)</a:t>
            </a:r>
          </a:p>
          <a:p>
            <a:pPr lvl="1"/>
            <a:r>
              <a:rPr lang="en-US" sz="2200" b="1" dirty="0" err="1"/>
              <a:t>Mannor</a:t>
            </a:r>
            <a:r>
              <a:rPr lang="en-US" sz="2200" b="1" dirty="0"/>
              <a:t>, Mansour &amp; Tamar book </a:t>
            </a:r>
            <a:r>
              <a:rPr lang="en-US" sz="2200" dirty="0"/>
              <a:t>(online, not </a:t>
            </a:r>
            <a:r>
              <a:rPr lang="en-US" sz="2200" dirty="0" err="1"/>
              <a:t>finalised</a:t>
            </a:r>
            <a:r>
              <a:rPr lang="en-US" sz="2200" dirty="0"/>
              <a:t>: https://</a:t>
            </a:r>
            <a:r>
              <a:rPr lang="en-US" sz="2200" dirty="0" err="1"/>
              <a:t>sites.google.com</a:t>
            </a:r>
            <a:r>
              <a:rPr lang="en-US" sz="2200" dirty="0"/>
              <a:t>/view/</a:t>
            </a:r>
            <a:r>
              <a:rPr lang="en-US" sz="2200" dirty="0" err="1"/>
              <a:t>rlfoundations</a:t>
            </a:r>
            <a:r>
              <a:rPr lang="en-US" sz="2200" dirty="0"/>
              <a:t>/home)</a:t>
            </a:r>
          </a:p>
          <a:p>
            <a:pPr lvl="1"/>
            <a:r>
              <a:rPr lang="en-US" sz="2200" dirty="0"/>
              <a:t>Emma </a:t>
            </a:r>
            <a:r>
              <a:rPr lang="en-US" sz="2200" dirty="0" err="1"/>
              <a:t>Brunskill’s</a:t>
            </a:r>
            <a:r>
              <a:rPr lang="en-US" sz="2200" dirty="0"/>
              <a:t> RL course at Stanford</a:t>
            </a:r>
          </a:p>
          <a:p>
            <a:pPr lvl="1"/>
            <a:r>
              <a:rPr lang="en-US" sz="2200" dirty="0"/>
              <a:t>David Silver’s RL course at UCL</a:t>
            </a:r>
          </a:p>
          <a:p>
            <a:pPr lvl="1"/>
            <a:r>
              <a:rPr lang="en-US" sz="2200" dirty="0"/>
              <a:t>Nora </a:t>
            </a:r>
            <a:r>
              <a:rPr lang="en-US" sz="2200" dirty="0" err="1"/>
              <a:t>Kessner’s</a:t>
            </a:r>
            <a:r>
              <a:rPr lang="en-US" sz="2200" dirty="0"/>
              <a:t> talk on LLM agents</a:t>
            </a:r>
          </a:p>
          <a:p>
            <a:pPr lvl="1"/>
            <a:r>
              <a:rPr lang="en-US" sz="2200" dirty="0"/>
              <a:t>My own materials</a:t>
            </a:r>
          </a:p>
          <a:p>
            <a:pPr lvl="1"/>
            <a:endParaRPr lang="en-US" sz="2000" dirty="0"/>
          </a:p>
          <a:p>
            <a:r>
              <a:rPr lang="en-US" sz="2400" dirty="0"/>
              <a:t>More theory: Simons Institute’s Theory of RL </a:t>
            </a:r>
            <a:r>
              <a:rPr lang="en-US" sz="2400" dirty="0" err="1"/>
              <a:t>programme</a:t>
            </a:r>
            <a:r>
              <a:rPr lang="en-US" sz="2400" dirty="0"/>
              <a:t>: </a:t>
            </a:r>
            <a:r>
              <a:rPr lang="en-US" sz="1800" dirty="0">
                <a:hlinkClick r:id="rId2"/>
              </a:rPr>
              <a:t>https://simons.berkeley.edu/programs/rl20</a:t>
            </a:r>
            <a:endParaRPr lang="en-US" sz="1800" dirty="0"/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Aims of this mini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D533C-43A7-1A48-81E2-AADDD273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5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0" y="739083"/>
            <a:ext cx="9406960" cy="5617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430903" y="186709"/>
            <a:ext cx="13148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Hint: At least as good as the previous policy </a:t>
            </a:r>
            <a:r>
              <a:rPr lang="mr-IN" sz="2400" dirty="0"/>
              <a:t>–</a:t>
            </a:r>
            <a:r>
              <a:rPr lang="en-US" sz="2400" dirty="0"/>
              <a:t> taken from E. </a:t>
            </a:r>
            <a:r>
              <a:rPr lang="en-US" sz="2400" dirty="0" err="1"/>
              <a:t>Brunskill’s</a:t>
            </a:r>
            <a:r>
              <a:rPr lang="en-US" sz="2400" dirty="0"/>
              <a:t> lecture slides (Stanford)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AC0797-CD33-5A41-B885-161DBFDD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Computing the optimal value function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 Value iteration (high level idea): </a:t>
            </a:r>
          </a:p>
          <a:p>
            <a:pPr lvl="1"/>
            <a:r>
              <a:rPr lang="en-US" sz="2200" dirty="0"/>
              <a:t>Consider episodes of finite time horizon </a:t>
            </a:r>
            <a:r>
              <a:rPr lang="en-US" sz="2200" i="1" dirty="0"/>
              <a:t>H</a:t>
            </a:r>
          </a:p>
          <a:p>
            <a:pPr lvl="1"/>
            <a:r>
              <a:rPr lang="en-US" sz="2200" dirty="0"/>
              <a:t>Maintain optimal value of starting in a state </a:t>
            </a:r>
            <a:r>
              <a:rPr lang="en-US" sz="2200" i="1" dirty="0"/>
              <a:t>s</a:t>
            </a:r>
            <a:r>
              <a:rPr lang="en-US" sz="2200" dirty="0"/>
              <a:t> with </a:t>
            </a:r>
            <a:r>
              <a:rPr lang="en-US" sz="2200" i="1" dirty="0"/>
              <a:t>k </a:t>
            </a:r>
            <a:r>
              <a:rPr lang="en-US" sz="2200" dirty="0"/>
              <a:t>time steps left until </a:t>
            </a:r>
            <a:r>
              <a:rPr lang="en-US" sz="2200" i="1" dirty="0"/>
              <a:t>H </a:t>
            </a:r>
            <a:r>
              <a:rPr lang="en-US" sz="2200" dirty="0"/>
              <a:t>(episode)</a:t>
            </a:r>
            <a:endParaRPr lang="en-US" sz="2200" i="1" dirty="0"/>
          </a:p>
          <a:p>
            <a:pPr lvl="1"/>
            <a:r>
              <a:rPr lang="en-US" sz="2200" dirty="0"/>
              <a:t>Iterate to consider longer and longer episodes until </a:t>
            </a:r>
            <a:r>
              <a:rPr lang="en-US" sz="2200" i="1" dirty="0"/>
              <a:t>k = H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D861B-3E56-104F-BFCE-60B3B4F7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78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Computing the optimal value function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 Value iteration (high level idea): </a:t>
            </a:r>
          </a:p>
          <a:p>
            <a:pPr lvl="1"/>
            <a:r>
              <a:rPr lang="en-US" sz="2200" dirty="0"/>
              <a:t>Consider episodes of finite time horizon </a:t>
            </a:r>
            <a:r>
              <a:rPr lang="en-US" sz="2200" i="1" dirty="0"/>
              <a:t>H</a:t>
            </a:r>
          </a:p>
          <a:p>
            <a:pPr lvl="1"/>
            <a:r>
              <a:rPr lang="en-US" sz="2200" dirty="0"/>
              <a:t>Maintain optimal value of starting in a state </a:t>
            </a:r>
            <a:r>
              <a:rPr lang="en-US" sz="2200" i="1" dirty="0"/>
              <a:t>s</a:t>
            </a:r>
            <a:r>
              <a:rPr lang="en-US" sz="2200" dirty="0"/>
              <a:t> with </a:t>
            </a:r>
            <a:r>
              <a:rPr lang="en-US" sz="2200" i="1" dirty="0"/>
              <a:t>k </a:t>
            </a:r>
            <a:r>
              <a:rPr lang="en-US" sz="2200" dirty="0"/>
              <a:t>time steps left until </a:t>
            </a:r>
            <a:r>
              <a:rPr lang="en-US" sz="2200" i="1" dirty="0"/>
              <a:t>H </a:t>
            </a:r>
            <a:r>
              <a:rPr lang="en-US" sz="2200" dirty="0"/>
              <a:t>(episode)</a:t>
            </a:r>
            <a:endParaRPr lang="en-US" sz="2200" i="1" dirty="0"/>
          </a:p>
          <a:p>
            <a:pPr lvl="1"/>
            <a:r>
              <a:rPr lang="en-US" sz="2200" dirty="0"/>
              <a:t>Iterate to consider longer and longer episodes until </a:t>
            </a:r>
            <a:r>
              <a:rPr lang="en-US" sz="2200" i="1" dirty="0"/>
              <a:t>k = H</a:t>
            </a:r>
            <a:endParaRPr lang="en-US" dirty="0"/>
          </a:p>
          <a:p>
            <a:endParaRPr lang="en-US" sz="2400" dirty="0"/>
          </a:p>
          <a:p>
            <a:r>
              <a:rPr lang="en-US" sz="2400" dirty="0"/>
              <a:t>Recall that a value function of a policy must satisfy the Bellman equation: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6" y="3507785"/>
            <a:ext cx="5232400" cy="622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D6E54-14A1-C241-BFC5-05CB141A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10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085" y="-127711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Computing the optimal value function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 Value iteration (high level idea): </a:t>
            </a:r>
          </a:p>
          <a:p>
            <a:pPr lvl="1"/>
            <a:r>
              <a:rPr lang="en-US" sz="2200" dirty="0"/>
              <a:t>Consider episodes of finite time horizon </a:t>
            </a:r>
            <a:r>
              <a:rPr lang="en-US" sz="2200" i="1" dirty="0"/>
              <a:t>H</a:t>
            </a:r>
          </a:p>
          <a:p>
            <a:pPr lvl="1"/>
            <a:r>
              <a:rPr lang="en-US" sz="2200" dirty="0"/>
              <a:t>Maintain optimal value of starting in a state </a:t>
            </a:r>
            <a:r>
              <a:rPr lang="en-US" sz="2200" i="1" dirty="0"/>
              <a:t>s</a:t>
            </a:r>
            <a:r>
              <a:rPr lang="en-US" sz="2200" dirty="0"/>
              <a:t> with </a:t>
            </a:r>
            <a:r>
              <a:rPr lang="en-US" sz="2200" i="1" dirty="0"/>
              <a:t>k </a:t>
            </a:r>
            <a:r>
              <a:rPr lang="en-US" sz="2200" dirty="0"/>
              <a:t>time steps left until </a:t>
            </a:r>
            <a:r>
              <a:rPr lang="en-US" sz="2200" i="1" dirty="0"/>
              <a:t>H </a:t>
            </a:r>
            <a:r>
              <a:rPr lang="en-US" sz="2200" dirty="0"/>
              <a:t>(episode)</a:t>
            </a:r>
            <a:endParaRPr lang="en-US" sz="2200" i="1" dirty="0"/>
          </a:p>
          <a:p>
            <a:pPr lvl="1"/>
            <a:r>
              <a:rPr lang="en-US" sz="2200" dirty="0"/>
              <a:t>Iterate to consider longer and longer episodes until </a:t>
            </a:r>
            <a:r>
              <a:rPr lang="en-US" sz="2200" i="1" dirty="0"/>
              <a:t>k = H</a:t>
            </a:r>
          </a:p>
          <a:p>
            <a:pPr lvl="1"/>
            <a:endParaRPr lang="en-US" dirty="0"/>
          </a:p>
          <a:p>
            <a:r>
              <a:rPr lang="en-US" sz="2400" dirty="0"/>
              <a:t>Recall that a value function of a policy must satisfy the Bellman equation: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Bellman equation for the optimal value function: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6" y="3507785"/>
            <a:ext cx="5232400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788576"/>
            <a:ext cx="7035800" cy="850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E07104-2B4B-894C-966D-E0BE5087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61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084" y="-127711"/>
            <a:ext cx="11652381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Dynamic programming for value iteration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Optimal value function up to </a:t>
            </a:r>
            <a:r>
              <a:rPr lang="en-US" sz="2400" i="1" dirty="0"/>
              <a:t>k </a:t>
            </a:r>
            <a:r>
              <a:rPr lang="en-US" sz="2400" dirty="0"/>
              <a:t>more time steps:  </a:t>
            </a:r>
          </a:p>
          <a:p>
            <a:r>
              <a:rPr lang="en-US" sz="2400" dirty="0"/>
              <a:t>Optimal policy up to </a:t>
            </a:r>
            <a:r>
              <a:rPr lang="en-US" sz="2400" i="1" dirty="0"/>
              <a:t>k </a:t>
            </a:r>
            <a:r>
              <a:rPr lang="en-US" sz="2400" dirty="0"/>
              <a:t>more time steps:</a:t>
            </a:r>
          </a:p>
          <a:p>
            <a:endParaRPr lang="en-US" sz="2400" dirty="0"/>
          </a:p>
          <a:p>
            <a:r>
              <a:rPr lang="en-US" sz="2400" dirty="0" err="1"/>
              <a:t>Initialise</a:t>
            </a:r>
            <a:r>
              <a:rPr lang="en-US" sz="2400" dirty="0"/>
              <a:t> </a:t>
            </a:r>
          </a:p>
          <a:p>
            <a:r>
              <a:rPr lang="en-US" sz="2400" dirty="0"/>
              <a:t>For </a:t>
            </a:r>
            <a:r>
              <a:rPr lang="en-US" sz="2400" i="1" dirty="0"/>
              <a:t>k = 1 </a:t>
            </a:r>
            <a:r>
              <a:rPr lang="en-US" sz="2400" dirty="0"/>
              <a:t>to </a:t>
            </a:r>
            <a:r>
              <a:rPr lang="en-US" sz="2400" i="1" dirty="0"/>
              <a:t>H</a:t>
            </a:r>
            <a:r>
              <a:rPr lang="en-US" sz="2400" dirty="0"/>
              <a:t> (</a:t>
            </a:r>
            <a:r>
              <a:rPr lang="en-US" sz="2400" i="1" dirty="0"/>
              <a:t>H</a:t>
            </a:r>
            <a:r>
              <a:rPr lang="en-US" sz="2400" dirty="0"/>
              <a:t> is the final horizon)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26" y="3480646"/>
            <a:ext cx="72009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26" y="4814993"/>
            <a:ext cx="7632700" cy="850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756" y="1062825"/>
            <a:ext cx="279400" cy="25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979" y="1571720"/>
            <a:ext cx="266700" cy="177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326" y="2399958"/>
            <a:ext cx="23495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37A82-4A95-D14E-BCBF-A22DA7A2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52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2084" y="-127711"/>
            <a:ext cx="11652381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Value iteration vs. Policy iteration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8037" y="968122"/>
            <a:ext cx="11975926" cy="5229638"/>
          </a:xfrm>
        </p:spPr>
        <p:txBody>
          <a:bodyPr>
            <a:normAutofit/>
          </a:bodyPr>
          <a:lstStyle/>
          <a:p>
            <a:r>
              <a:rPr lang="en-US" sz="2400" dirty="0"/>
              <a:t>Value iteration:</a:t>
            </a:r>
          </a:p>
          <a:p>
            <a:pPr lvl="1"/>
            <a:r>
              <a:rPr lang="en-US" dirty="0"/>
              <a:t>Compute optimal value for horizon </a:t>
            </a:r>
            <a:r>
              <a:rPr lang="en-US" i="1" dirty="0"/>
              <a:t> k &lt;= H</a:t>
            </a:r>
          </a:p>
          <a:p>
            <a:pPr lvl="1"/>
            <a:r>
              <a:rPr lang="en-US" dirty="0"/>
              <a:t>Note this can be used to compute optimal policy of horizon </a:t>
            </a:r>
            <a:r>
              <a:rPr lang="en-US" i="1" dirty="0"/>
              <a:t>k &lt;= H</a:t>
            </a:r>
          </a:p>
          <a:p>
            <a:pPr lvl="1"/>
            <a:r>
              <a:rPr lang="en-US" dirty="0"/>
              <a:t>Increment </a:t>
            </a:r>
            <a:r>
              <a:rPr lang="en-US" i="1" dirty="0"/>
              <a:t>k </a:t>
            </a:r>
            <a:r>
              <a:rPr lang="en-US" dirty="0"/>
              <a:t>until</a:t>
            </a:r>
            <a:r>
              <a:rPr lang="en-US" i="1" dirty="0"/>
              <a:t> H</a:t>
            </a:r>
          </a:p>
          <a:p>
            <a:endParaRPr lang="en-US" sz="2400" dirty="0"/>
          </a:p>
          <a:p>
            <a:r>
              <a:rPr lang="en-US" sz="2400" dirty="0"/>
              <a:t>Policy iteration</a:t>
            </a:r>
          </a:p>
          <a:p>
            <a:pPr lvl="1"/>
            <a:r>
              <a:rPr lang="en-US" dirty="0"/>
              <a:t>Compute infinite horizon value of a policy</a:t>
            </a:r>
          </a:p>
          <a:p>
            <a:pPr lvl="1"/>
            <a:r>
              <a:rPr lang="en-US" dirty="0"/>
              <a:t>Use to select another (better) policy</a:t>
            </a:r>
          </a:p>
          <a:p>
            <a:pPr lvl="1"/>
            <a:r>
              <a:rPr lang="en-US" dirty="0"/>
              <a:t>Closely related to a very popular method in RL: policy gradient (later)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403E53-9FFA-9B4D-A8CB-E0EFB360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94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4" y="934799"/>
            <a:ext cx="11975926" cy="5229638"/>
          </a:xfrm>
        </p:spPr>
        <p:txBody>
          <a:bodyPr>
            <a:normAutofit/>
          </a:bodyPr>
          <a:lstStyle/>
          <a:p>
            <a:r>
              <a:rPr lang="en-GB" sz="2400" dirty="0"/>
              <a:t>Lectures: 14</a:t>
            </a:r>
            <a:r>
              <a:rPr lang="en-GB" sz="2400" baseline="30000" dirty="0"/>
              <a:t>th </a:t>
            </a:r>
            <a:r>
              <a:rPr lang="en-GB" sz="2400" dirty="0"/>
              <a:t>- 17</a:t>
            </a:r>
            <a:r>
              <a:rPr lang="en-GB" sz="2400" baseline="30000" dirty="0"/>
              <a:t>th</a:t>
            </a:r>
            <a:r>
              <a:rPr lang="en-GB" sz="2400" dirty="0"/>
              <a:t>  April 2025 (Mon-Tue): 8:30-11:30</a:t>
            </a:r>
          </a:p>
          <a:p>
            <a:r>
              <a:rPr lang="en-GB" sz="2400" dirty="0"/>
              <a:t>Breaks: 3x 15mins (last one = Q&amp;A) OR 1 big break (30mins) + Q&amp;A after lectures?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US" sz="1800" dirty="0"/>
          </a:p>
          <a:p>
            <a:endParaRPr lang="en-US" sz="2000" dirty="0"/>
          </a:p>
          <a:p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Other details of this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B6A7A-352B-474B-9EB5-B43B69A9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3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B017-9DE3-6C43-942B-FDB5E29B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6B6D1-AFCF-3144-BC6E-177F6D9B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78" y="979718"/>
            <a:ext cx="7707606" cy="537663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82FA44-7BE0-AA40-807A-0C48C1DF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Yann </a:t>
            </a:r>
            <a:r>
              <a:rPr lang="en-US" sz="3600" dirty="0" err="1"/>
              <a:t>LeCun’s</a:t>
            </a:r>
            <a:r>
              <a:rPr lang="en-US" sz="3600" dirty="0"/>
              <a:t> cake analogy (NIPS/</a:t>
            </a:r>
            <a:r>
              <a:rPr lang="en-US" sz="3600" dirty="0" err="1"/>
              <a:t>NeurIPS</a:t>
            </a:r>
            <a:r>
              <a:rPr lang="en-US" sz="3600" dirty="0"/>
              <a:t> 2016)</a:t>
            </a:r>
          </a:p>
        </p:txBody>
      </p:sp>
    </p:spTree>
    <p:extLst>
      <p:ext uri="{BB962C8B-B14F-4D97-AF65-F5344CB8AC3E}">
        <p14:creationId xmlns:p14="http://schemas.microsoft.com/office/powerpoint/2010/main" val="357972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6B017-9DE3-6C43-942B-FDB5E29B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82FA44-7BE0-AA40-807A-0C48C1DF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My answer to that analogy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BEE21-C04B-3341-B0C5-5B705CBB3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64" y="1353787"/>
            <a:ext cx="11975926" cy="5165766"/>
          </a:xfrm>
        </p:spPr>
        <p:txBody>
          <a:bodyPr>
            <a:normAutofit/>
          </a:bodyPr>
          <a:lstStyle/>
          <a:p>
            <a:r>
              <a:rPr lang="en-US" dirty="0"/>
              <a:t>Only IF AI/ML is passive</a:t>
            </a:r>
          </a:p>
          <a:p>
            <a:endParaRPr lang="en-US" dirty="0"/>
          </a:p>
          <a:p>
            <a:r>
              <a:rPr lang="en-US" dirty="0"/>
              <a:t>Anything requires interactions, internal state changes, </a:t>
            </a:r>
            <a:r>
              <a:rPr lang="en-US" dirty="0" err="1"/>
              <a:t>etc</a:t>
            </a:r>
            <a:r>
              <a:rPr lang="en-US" dirty="0"/>
              <a:t>, we need LOTS of RL</a:t>
            </a:r>
          </a:p>
          <a:p>
            <a:endParaRPr lang="en-US" dirty="0"/>
          </a:p>
          <a:p>
            <a:pPr lvl="1"/>
            <a:r>
              <a:rPr lang="en-US" dirty="0"/>
              <a:t>Multi-agent settings</a:t>
            </a:r>
          </a:p>
          <a:p>
            <a:pPr lvl="1"/>
            <a:r>
              <a:rPr lang="en-US" dirty="0"/>
              <a:t>Human-AI systems</a:t>
            </a:r>
          </a:p>
          <a:p>
            <a:pPr lvl="1"/>
            <a:r>
              <a:rPr lang="en-US" dirty="0"/>
              <a:t>Strategic learnings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94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Sequential decision making in AI</a:t>
            </a:r>
          </a:p>
        </p:txBody>
      </p:sp>
      <p:pic>
        <p:nvPicPr>
          <p:cNvPr id="5" name="Picture 4" descr="homer_br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352" y="745428"/>
            <a:ext cx="3333464" cy="25000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126923" y="63772"/>
            <a:ext cx="2663330" cy="1254393"/>
            <a:chOff x="5690988" y="945456"/>
            <a:chExt cx="2663330" cy="1254393"/>
          </a:xfrm>
        </p:grpSpPr>
        <p:grpSp>
          <p:nvGrpSpPr>
            <p:cNvPr id="7" name="Group 6"/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9" name="Picture 8" descr="gear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Arrow 7"/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75427" y="956467"/>
            <a:ext cx="3187700" cy="2552700"/>
            <a:chOff x="422593" y="2069747"/>
            <a:chExt cx="3187700" cy="2552700"/>
          </a:xfrm>
        </p:grpSpPr>
        <p:pic>
          <p:nvPicPr>
            <p:cNvPr id="12" name="Picture 11" descr="clou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97963" y="3004434"/>
              <a:ext cx="16666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Environment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09981" y="1144627"/>
            <a:ext cx="1975386" cy="541909"/>
            <a:chOff x="3057147" y="2304947"/>
            <a:chExt cx="1975386" cy="541909"/>
          </a:xfrm>
        </p:grpSpPr>
        <p:sp>
          <p:nvSpPr>
            <p:cNvPr id="15" name="Curved Down Arrow 14"/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96258" y="2415969"/>
              <a:ext cx="14312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Perception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58567" y="2748551"/>
            <a:ext cx="1975386" cy="525416"/>
            <a:chOff x="3084123" y="4097031"/>
            <a:chExt cx="1975386" cy="525416"/>
          </a:xfrm>
        </p:grpSpPr>
        <p:sp>
          <p:nvSpPr>
            <p:cNvPr id="18" name="Curved Down Arrow 17"/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29083" y="4097031"/>
              <a:ext cx="9220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/>
                <a:t>Action</a:t>
              </a:r>
              <a:endParaRPr lang="en-US" sz="2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08167" y="4336873"/>
            <a:ext cx="1801052" cy="1254393"/>
            <a:chOff x="6537588" y="945456"/>
            <a:chExt cx="1801052" cy="1254393"/>
          </a:xfrm>
        </p:grpSpPr>
        <p:pic>
          <p:nvPicPr>
            <p:cNvPr id="23" name="Picture 22" descr="gear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652" y="1008176"/>
              <a:ext cx="1160758" cy="1095055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6537588" y="945456"/>
              <a:ext cx="1801052" cy="1254393"/>
            </a:xfrm>
            <a:prstGeom prst="ellipse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24316" y="3726590"/>
            <a:ext cx="1822167" cy="769441"/>
            <a:chOff x="3070404" y="3929799"/>
            <a:chExt cx="1822167" cy="1228891"/>
          </a:xfrm>
        </p:grpSpPr>
        <p:sp>
          <p:nvSpPr>
            <p:cNvPr id="25" name="TextBox 24"/>
            <p:cNvSpPr txBox="1"/>
            <p:nvPr/>
          </p:nvSpPr>
          <p:spPr>
            <a:xfrm>
              <a:off x="3070454" y="4106169"/>
              <a:ext cx="1822117" cy="688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Classification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070404" y="3929799"/>
              <a:ext cx="1822167" cy="1228891"/>
            </a:xfrm>
            <a:prstGeom prst="round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12897" y="4201821"/>
            <a:ext cx="1343437" cy="1107996"/>
            <a:chOff x="3023370" y="3929799"/>
            <a:chExt cx="1343437" cy="1107996"/>
          </a:xfrm>
          <a:noFill/>
        </p:grpSpPr>
        <p:sp>
          <p:nvSpPr>
            <p:cNvPr id="30" name="TextBox 29"/>
            <p:cNvSpPr txBox="1"/>
            <p:nvPr/>
          </p:nvSpPr>
          <p:spPr>
            <a:xfrm>
              <a:off x="3106227" y="3929799"/>
              <a:ext cx="1165980" cy="110799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Update belief model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023370" y="3929799"/>
              <a:ext cx="1343437" cy="1107996"/>
            </a:xfrm>
            <a:prstGeom prst="roundRect">
              <a:avLst/>
            </a:prstGeom>
            <a:grp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828151" y="4048097"/>
            <a:ext cx="1343437" cy="1446550"/>
            <a:chOff x="3023370" y="3929799"/>
            <a:chExt cx="1343437" cy="1446550"/>
          </a:xfrm>
        </p:grpSpPr>
        <p:sp>
          <p:nvSpPr>
            <p:cNvPr id="33" name="TextBox 32"/>
            <p:cNvSpPr txBox="1"/>
            <p:nvPr/>
          </p:nvSpPr>
          <p:spPr>
            <a:xfrm>
              <a:off x="3070455" y="3929799"/>
              <a:ext cx="116598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Update decision making policy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023370" y="3929799"/>
              <a:ext cx="1343437" cy="1446550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50837" y="5433351"/>
            <a:ext cx="1343437" cy="769441"/>
            <a:chOff x="3023370" y="3929799"/>
            <a:chExt cx="1343437" cy="1446550"/>
          </a:xfrm>
        </p:grpSpPr>
        <p:sp>
          <p:nvSpPr>
            <p:cNvPr id="36" name="TextBox 35"/>
            <p:cNvSpPr txBox="1"/>
            <p:nvPr/>
          </p:nvSpPr>
          <p:spPr>
            <a:xfrm>
              <a:off x="3070455" y="3929799"/>
              <a:ext cx="1165980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Decision making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023370" y="3929799"/>
              <a:ext cx="1343437" cy="1446550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Curved Down Arrow 40"/>
          <p:cNvSpPr/>
          <p:nvPr/>
        </p:nvSpPr>
        <p:spPr>
          <a:xfrm>
            <a:off x="7509292" y="3165101"/>
            <a:ext cx="2807867" cy="51158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urved Down Arrow 41"/>
          <p:cNvSpPr/>
          <p:nvPr/>
        </p:nvSpPr>
        <p:spPr>
          <a:xfrm rot="10800000">
            <a:off x="7335047" y="5829240"/>
            <a:ext cx="2982112" cy="51158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 rot="1848864">
            <a:off x="7377838" y="3936284"/>
            <a:ext cx="450312" cy="247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9250351">
            <a:off x="7284136" y="5357530"/>
            <a:ext cx="450312" cy="247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5400000">
            <a:off x="6165992" y="4857000"/>
            <a:ext cx="450312" cy="247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4584152" y="4037930"/>
            <a:ext cx="816521" cy="247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0800000">
            <a:off x="4812521" y="5705265"/>
            <a:ext cx="816521" cy="2479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919398" y="3632510"/>
            <a:ext cx="1431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Perception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98042" y="5940308"/>
            <a:ext cx="92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Action</a:t>
            </a:r>
          </a:p>
        </p:txBody>
      </p:sp>
      <p:sp>
        <p:nvSpPr>
          <p:cNvPr id="50" name="Equal 49"/>
          <p:cNvSpPr/>
          <p:nvPr/>
        </p:nvSpPr>
        <p:spPr>
          <a:xfrm>
            <a:off x="3790414" y="4735959"/>
            <a:ext cx="614478" cy="41042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eft-Right Arrow 1"/>
          <p:cNvSpPr/>
          <p:nvPr/>
        </p:nvSpPr>
        <p:spPr>
          <a:xfrm>
            <a:off x="9241662" y="4709787"/>
            <a:ext cx="521131" cy="1868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56B3E-63B2-7045-A2D1-FC60DC28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0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64" y="-62629"/>
            <a:ext cx="11975926" cy="1009954"/>
          </a:xfrm>
        </p:spPr>
        <p:txBody>
          <a:bodyPr>
            <a:normAutofit/>
          </a:bodyPr>
          <a:lstStyle/>
          <a:p>
            <a:r>
              <a:rPr lang="en-US" sz="3600" dirty="0"/>
              <a:t>Some (real-world) examples</a:t>
            </a:r>
          </a:p>
        </p:txBody>
      </p:sp>
      <p:pic>
        <p:nvPicPr>
          <p:cNvPr id="4" name="Picture 8" descr="maze-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46" y="1048902"/>
            <a:ext cx="1888012" cy="1980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robot-pho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8" y="954493"/>
            <a:ext cx="1191634" cy="119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37" y="1048902"/>
            <a:ext cx="3390648" cy="2036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5064" y="3085423"/>
            <a:ext cx="2110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</a:t>
            </a:r>
            <a:r>
              <a:rPr lang="en-US" sz="1600" i="1" dirty="0" err="1"/>
              <a:t>Dailymail.co.uk</a:t>
            </a:r>
            <a:endParaRPr lang="en-US" sz="16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2" y="3638289"/>
            <a:ext cx="3937000" cy="2349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3722" y="6069165"/>
            <a:ext cx="223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Source: Google Research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54" y="3638289"/>
            <a:ext cx="3425868" cy="22839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45175" y="6037327"/>
            <a:ext cx="7828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https://</a:t>
            </a:r>
            <a:r>
              <a:rPr lang="en-US" sz="1600" i="1" dirty="0" err="1"/>
              <a:t>towardsdatascience.com</a:t>
            </a:r>
            <a:r>
              <a:rPr lang="en-US" sz="1600" i="1" dirty="0"/>
              <a:t>/reinforcement-learning-towards-general-ai-1bd68256c72d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5A2F8D-7FCA-8445-B395-89C2125B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9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2155</Words>
  <Application>Microsoft Macintosh PowerPoint</Application>
  <PresentationFormat>Widescreen</PresentationFormat>
  <Paragraphs>449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Introduction to Reinforcement Learning  A mini course @ HCMUS, Vietnam Lectures 1-3 </vt:lpstr>
      <vt:lpstr>Details of this mini course</vt:lpstr>
      <vt:lpstr>PowerPoint Presentation</vt:lpstr>
      <vt:lpstr>Aims of this mini course</vt:lpstr>
      <vt:lpstr>Other details of this course</vt:lpstr>
      <vt:lpstr>Yann LeCun’s cake analogy (NIPS/NeurIPS 2016)</vt:lpstr>
      <vt:lpstr>My answer to that analogy</vt:lpstr>
      <vt:lpstr>Sequential decision making in AI</vt:lpstr>
      <vt:lpstr>Some (real-world) examples</vt:lpstr>
      <vt:lpstr>PowerPoint Presentation</vt:lpstr>
      <vt:lpstr>Markov Decision Processes  </vt:lpstr>
      <vt:lpstr>Agent + environment</vt:lpstr>
      <vt:lpstr>Markov process (Markov chain)</vt:lpstr>
      <vt:lpstr>Markov reward process (MRP)</vt:lpstr>
      <vt:lpstr>Markov reward process (MRP)</vt:lpstr>
      <vt:lpstr>Markov reward process (MRP)</vt:lpstr>
      <vt:lpstr>Markov reward process (MRP)</vt:lpstr>
      <vt:lpstr>Markov reward process (MRP)</vt:lpstr>
      <vt:lpstr>Markov reward process (MRP)</vt:lpstr>
      <vt:lpstr>Markov reward process (MRP)</vt:lpstr>
      <vt:lpstr>Markov decision process (MDP)</vt:lpstr>
      <vt:lpstr>MDP policies</vt:lpstr>
      <vt:lpstr>MDP policies</vt:lpstr>
      <vt:lpstr>MDP policies</vt:lpstr>
      <vt:lpstr>MDP policy value evaluation</vt:lpstr>
      <vt:lpstr>MDP policy value evaluation</vt:lpstr>
      <vt:lpstr>MDP policy value evaluation</vt:lpstr>
      <vt:lpstr>From evaluating a policy to computing the optimal policy</vt:lpstr>
      <vt:lpstr>PowerPoint Presentation</vt:lpstr>
      <vt:lpstr>From evaluating a policy to computing the optimal policy </vt:lpstr>
      <vt:lpstr>Computing the optimal policy</vt:lpstr>
      <vt:lpstr>Computing the optimal policy</vt:lpstr>
      <vt:lpstr>Policy iteration (PI)</vt:lpstr>
      <vt:lpstr>Policy iteration (PI)</vt:lpstr>
      <vt:lpstr>State-action value (Q value)</vt:lpstr>
      <vt:lpstr>State-action value (Q value)</vt:lpstr>
      <vt:lpstr>Back to PI</vt:lpstr>
      <vt:lpstr>Back to PI</vt:lpstr>
      <vt:lpstr>Back to PI</vt:lpstr>
      <vt:lpstr>PowerPoint Presentation</vt:lpstr>
      <vt:lpstr>Computing the optimal value function</vt:lpstr>
      <vt:lpstr>Computing the optimal value function</vt:lpstr>
      <vt:lpstr>Computing the optimal value function</vt:lpstr>
      <vt:lpstr>Dynamic programming for value iteration</vt:lpstr>
      <vt:lpstr>Value iteration vs. Policy iteration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Tran-Thanh, Long</dc:creator>
  <cp:lastModifiedBy>Tran-Thanh, Long</cp:lastModifiedBy>
  <cp:revision>457</cp:revision>
  <dcterms:created xsi:type="dcterms:W3CDTF">2020-10-26T09:24:34Z</dcterms:created>
  <dcterms:modified xsi:type="dcterms:W3CDTF">2025-04-13T09:43:09Z</dcterms:modified>
</cp:coreProperties>
</file>